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5" d="100"/>
          <a:sy n="195" d="100"/>
        </p:scale>
        <p:origin x="-928" y="-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1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1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7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4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5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5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7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94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4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2047-07A8-4AFF-807B-CA5D5D370B5D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AB788-208A-473B-8F98-43283BE0ACA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3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059582"/>
            <a:ext cx="3744416" cy="1966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>La </a:t>
            </a: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>scienza </a:t>
            </a:r>
            <a:br>
              <a:rPr lang="it-IT" sz="5400" b="1" dirty="0" smtClean="0">
                <a:solidFill>
                  <a:srgbClr val="948A54"/>
                </a:solidFill>
                <a:latin typeface="+mn-lt"/>
              </a:rPr>
            </a:b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>e </a:t>
            </a: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>il metodo </a:t>
            </a: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/>
            </a:r>
            <a:br>
              <a:rPr lang="it-IT" sz="5400" b="1" dirty="0" smtClean="0">
                <a:solidFill>
                  <a:srgbClr val="948A54"/>
                </a:solidFill>
                <a:latin typeface="+mn-lt"/>
              </a:rPr>
            </a:br>
            <a:r>
              <a:rPr lang="it-IT" sz="5400" b="1" dirty="0" smtClean="0">
                <a:solidFill>
                  <a:srgbClr val="948A54"/>
                </a:solidFill>
                <a:latin typeface="+mn-lt"/>
              </a:rPr>
              <a:t>scientifico</a:t>
            </a:r>
            <a:endParaRPr lang="it-IT" sz="5400" b="1" dirty="0">
              <a:solidFill>
                <a:srgbClr val="948A54"/>
              </a:solidFill>
              <a:latin typeface="+mn-lt"/>
            </a:endParaRPr>
          </a:p>
        </p:txBody>
      </p:sp>
      <p:pic>
        <p:nvPicPr>
          <p:cNvPr id="4" name="Immagine 4" descr="logo LATTES OK ner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28" y="3867894"/>
            <a:ext cx="100171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Galileo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18" y="0"/>
            <a:ext cx="41915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948A54"/>
                </a:solidFill>
                <a:latin typeface="+mn-lt"/>
              </a:rPr>
              <a:t>La scienza</a:t>
            </a:r>
            <a:endParaRPr lang="it-IT" sz="3600" b="1" dirty="0">
              <a:solidFill>
                <a:srgbClr val="948A54"/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1979712" y="1200151"/>
            <a:ext cx="6707088" cy="339447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È un complesso di discipline, chiamate </a:t>
            </a:r>
            <a:r>
              <a:rPr lang="it-IT" sz="2000" b="1" dirty="0" smtClean="0">
                <a:solidFill>
                  <a:schemeClr val="tx1"/>
                </a:solidFill>
              </a:rPr>
              <a:t>scienze sperimentali</a:t>
            </a:r>
            <a:r>
              <a:rPr lang="it-IT" sz="2000" dirty="0" smtClean="0">
                <a:solidFill>
                  <a:schemeClr val="tx1"/>
                </a:solidFill>
              </a:rPr>
              <a:t>, attraverso le quali gli esseri umani studiano se stessi e la realtà che li circonda:</a:t>
            </a:r>
          </a:p>
          <a:p>
            <a:pPr marL="198000" indent="-198000"/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himica</a:t>
            </a:r>
            <a:r>
              <a:rPr lang="it-IT" sz="2000" dirty="0" smtClean="0"/>
              <a:t>: studia la materia e le sue trasformazioni;</a:t>
            </a:r>
          </a:p>
          <a:p>
            <a:pPr marL="198000" indent="-198000"/>
            <a:r>
              <a:rPr lang="it-IT" sz="2000" b="1" dirty="0">
                <a:solidFill>
                  <a:srgbClr val="948A54"/>
                </a:solidFill>
              </a:rPr>
              <a:t>f</a:t>
            </a:r>
            <a:r>
              <a:rPr lang="it-IT" sz="2000" b="1" dirty="0" smtClean="0">
                <a:solidFill>
                  <a:srgbClr val="948A54"/>
                </a:solidFill>
              </a:rPr>
              <a:t>isica</a:t>
            </a:r>
            <a:r>
              <a:rPr lang="it-IT" sz="2000" dirty="0" smtClean="0">
                <a:solidFill>
                  <a:schemeClr val="tx1"/>
                </a:solidFill>
              </a:rPr>
              <a:t>: studia i fenomeni naturali;</a:t>
            </a:r>
          </a:p>
          <a:p>
            <a:pPr marL="198000" indent="-198000"/>
            <a:r>
              <a:rPr lang="it-IT" sz="2000" b="1" dirty="0">
                <a:solidFill>
                  <a:srgbClr val="948A54"/>
                </a:solidFill>
              </a:rPr>
              <a:t>b</a:t>
            </a:r>
            <a:r>
              <a:rPr lang="it-IT" sz="2000" b="1" dirty="0" smtClean="0">
                <a:solidFill>
                  <a:srgbClr val="948A54"/>
                </a:solidFill>
              </a:rPr>
              <a:t>iologia</a:t>
            </a:r>
            <a:r>
              <a:rPr lang="it-IT" sz="2000" dirty="0" smtClean="0"/>
              <a:t>: studia gli organismi viventi;</a:t>
            </a:r>
          </a:p>
          <a:p>
            <a:pPr marL="198000" indent="-198000"/>
            <a:r>
              <a:rPr lang="it-IT" sz="2000" b="1" dirty="0">
                <a:solidFill>
                  <a:srgbClr val="948A54"/>
                </a:solidFill>
              </a:rPr>
              <a:t>g</a:t>
            </a:r>
            <a:r>
              <a:rPr lang="it-IT" sz="2000" b="1" dirty="0" smtClean="0">
                <a:solidFill>
                  <a:srgbClr val="948A54"/>
                </a:solidFill>
              </a:rPr>
              <a:t>eologia</a:t>
            </a:r>
            <a:r>
              <a:rPr lang="it-IT" sz="2000" dirty="0" smtClean="0">
                <a:solidFill>
                  <a:schemeClr val="tx1"/>
                </a:solidFill>
              </a:rPr>
              <a:t>: studia la Terra e i processi che la trasformano;</a:t>
            </a:r>
          </a:p>
          <a:p>
            <a:pPr marL="198000" indent="-198000"/>
            <a:r>
              <a:rPr lang="it-IT" sz="2000" b="1" dirty="0">
                <a:solidFill>
                  <a:srgbClr val="948A54"/>
                </a:solidFill>
              </a:rPr>
              <a:t>a</a:t>
            </a:r>
            <a:r>
              <a:rPr lang="it-IT" sz="2000" b="1" dirty="0" smtClean="0">
                <a:solidFill>
                  <a:srgbClr val="948A54"/>
                </a:solidFill>
              </a:rPr>
              <a:t>stronomia</a:t>
            </a:r>
            <a:r>
              <a:rPr lang="it-IT" sz="2000" dirty="0" smtClean="0"/>
              <a:t>: studia l’Universo.</a:t>
            </a:r>
          </a:p>
          <a:p>
            <a:pPr marL="0" indent="0">
              <a:buNone/>
            </a:pPr>
            <a:r>
              <a:rPr lang="it-IT" sz="2000" dirty="0" smtClean="0"/>
              <a:t>Tutte le discipline scientifiche sperimentali utilizzano un linguaggio comune: la </a:t>
            </a:r>
            <a:r>
              <a:rPr lang="it-IT" sz="2000" b="1" dirty="0" smtClean="0"/>
              <a:t>matematica</a:t>
            </a:r>
            <a:r>
              <a:rPr lang="it-IT" sz="2000" dirty="0"/>
              <a:t>.</a:t>
            </a:r>
          </a:p>
          <a:p>
            <a:pPr marL="0" indent="0" algn="l">
              <a:buNone/>
            </a:pPr>
            <a:endParaRPr lang="it-IT" sz="2000" dirty="0" smtClean="0"/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00223926511100_VOLAIT@0005-0011#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" b="2969"/>
          <a:stretch/>
        </p:blipFill>
        <p:spPr>
          <a:xfrm>
            <a:off x="683568" y="843558"/>
            <a:ext cx="1154621" cy="3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5979"/>
            <a:ext cx="6372200" cy="85725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948A54"/>
                </a:solidFill>
                <a:latin typeface="+mn-lt"/>
              </a:rPr>
              <a:t>Il metodo scientifico</a:t>
            </a:r>
            <a:endParaRPr lang="it-IT" sz="3600" b="1" dirty="0">
              <a:solidFill>
                <a:srgbClr val="948A54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5232" y="1131590"/>
            <a:ext cx="533893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Ogni scoperta scientifica è fatta seguendo un preciso metodo di studio che venne utilizzato per la prima volta agli inizi del 1600 da </a:t>
            </a:r>
            <a:r>
              <a:rPr lang="it-IT" sz="2000" b="1" dirty="0" smtClean="0"/>
              <a:t>Galileo Galilei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r>
              <a:rPr lang="it-IT" sz="2000" dirty="0" smtClean="0"/>
              <a:t>Questo metodo si chiama </a:t>
            </a:r>
            <a:r>
              <a:rPr lang="it-IT" sz="2000" b="1" dirty="0" smtClean="0"/>
              <a:t>metodo sperimentale </a:t>
            </a:r>
            <a:r>
              <a:rPr lang="it-IT" sz="2000" dirty="0" smtClean="0"/>
              <a:t>e si basa su alcune fasi ben precise:</a:t>
            </a:r>
          </a:p>
          <a:p>
            <a:pPr marL="349200" indent="-349200">
              <a:buAutoNum type="arabicPeriod"/>
            </a:pPr>
            <a:r>
              <a:rPr lang="it-IT" sz="2000" b="1" dirty="0" smtClean="0"/>
              <a:t>Osservazione di un fenomeno</a:t>
            </a:r>
          </a:p>
          <a:p>
            <a:pPr marL="349200" indent="-349200">
              <a:buAutoNum type="arabicPeriod"/>
            </a:pPr>
            <a:r>
              <a:rPr lang="it-IT" sz="2000" b="1" dirty="0" smtClean="0"/>
              <a:t>Formulazione di un’ipotesi</a:t>
            </a:r>
          </a:p>
          <a:p>
            <a:pPr marL="349200" indent="-349200">
              <a:buAutoNum type="arabicPeriod"/>
            </a:pPr>
            <a:r>
              <a:rPr lang="it-IT" sz="2000" b="1" dirty="0" smtClean="0"/>
              <a:t>Verifica sperimentale</a:t>
            </a:r>
          </a:p>
          <a:p>
            <a:pPr marL="349200" indent="-349200">
              <a:buAutoNum type="arabicPeriod"/>
            </a:pPr>
            <a:r>
              <a:rPr lang="it-IT" sz="2000" b="1" dirty="0" smtClean="0"/>
              <a:t>Raccolta dei dati</a:t>
            </a:r>
          </a:p>
          <a:p>
            <a:pPr marL="349200" indent="-349200">
              <a:buAutoNum type="arabicPeriod"/>
            </a:pPr>
            <a:r>
              <a:rPr lang="it-IT" sz="2000" b="1" dirty="0" smtClean="0"/>
              <a:t>Formulazione di una legge </a:t>
            </a: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himica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3530"/>
            <a:ext cx="2704930" cy="490649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12160" y="216024"/>
            <a:ext cx="37366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7" name="Rettangolo 6"/>
          <p:cNvSpPr/>
          <p:nvPr/>
        </p:nvSpPr>
        <p:spPr>
          <a:xfrm>
            <a:off x="8388424" y="1296144"/>
            <a:ext cx="37366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012160" y="2376264"/>
            <a:ext cx="37366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8604448" y="2808312"/>
            <a:ext cx="37366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804248" y="4536504"/>
            <a:ext cx="373668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256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16484291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9902"/>
            <a:ext cx="6124062" cy="9076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5576" y="2211710"/>
            <a:ext cx="79208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4888" y="915566"/>
            <a:ext cx="8013576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600" dirty="0" smtClean="0"/>
              <a:t>Un esperimento, per essere valido, deve essere </a:t>
            </a:r>
            <a:r>
              <a:rPr lang="it-IT" sz="2600" b="1" dirty="0" smtClean="0"/>
              <a:t>ripetibile</a:t>
            </a:r>
            <a:r>
              <a:rPr lang="it-IT" sz="2600" dirty="0" smtClean="0"/>
              <a:t>, dare cioè lo stesso risultato se rifatto nelle stesse condizioni.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 smtClean="0"/>
              <a:t>I risultati devono perciò essere </a:t>
            </a:r>
            <a:r>
              <a:rPr lang="it-IT" sz="2600" b="1" dirty="0" smtClean="0"/>
              <a:t>confrontabili</a:t>
            </a:r>
            <a:r>
              <a:rPr lang="it-IT" sz="2600" dirty="0" smtClean="0"/>
              <a:t> e </a:t>
            </a:r>
            <a:r>
              <a:rPr lang="it-IT" sz="2600" b="1" dirty="0" smtClean="0"/>
              <a:t>misurabili </a:t>
            </a:r>
            <a:r>
              <a:rPr lang="it-IT" sz="2600" dirty="0" smtClean="0"/>
              <a:t>cioè</a:t>
            </a:r>
            <a:r>
              <a:rPr lang="it-IT" sz="2600" b="1" dirty="0" smtClean="0"/>
              <a:t> </a:t>
            </a:r>
            <a:r>
              <a:rPr lang="it-IT" sz="2600" dirty="0" smtClean="0"/>
              <a:t>espressi con i numeri. Questi numeri misurano le grandezze fisiche. </a:t>
            </a:r>
          </a:p>
          <a:p>
            <a:pPr marL="0" indent="0">
              <a:lnSpc>
                <a:spcPct val="120000"/>
              </a:lnSpc>
              <a:buNone/>
            </a:pPr>
            <a:endParaRPr lang="it-IT" sz="26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Una grandezza fisica è qualunque proprietà di un corpo o di un fenomeno naturale </a:t>
            </a:r>
            <a:r>
              <a:rPr lang="it-IT" sz="2600" b="1" dirty="0" smtClean="0">
                <a:solidFill>
                  <a:srgbClr val="FF0000"/>
                </a:solidFill>
              </a:rPr>
              <a:t/>
            </a:r>
            <a:br>
              <a:rPr lang="it-IT" sz="2600" b="1" dirty="0" smtClean="0">
                <a:solidFill>
                  <a:srgbClr val="FF0000"/>
                </a:solidFill>
              </a:rPr>
            </a:br>
            <a:r>
              <a:rPr lang="it-IT" sz="2600" b="1" dirty="0" smtClean="0">
                <a:solidFill>
                  <a:srgbClr val="FF0000"/>
                </a:solidFill>
              </a:rPr>
              <a:t>che </a:t>
            </a:r>
            <a:r>
              <a:rPr lang="it-IT" sz="2600" b="1" dirty="0" smtClean="0">
                <a:solidFill>
                  <a:srgbClr val="FF0000"/>
                </a:solidFill>
              </a:rPr>
              <a:t>può essere misurata. </a:t>
            </a:r>
            <a:endParaRPr lang="it-IT" sz="2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2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 smtClean="0"/>
              <a:t>Misurare vuol dire confrontare una grandezza con un’altra dello stesso tipo presa come riferimento cioè come </a:t>
            </a:r>
            <a:r>
              <a:rPr lang="it-IT" sz="2600" b="1" dirty="0" smtClean="0"/>
              <a:t>unità di misura</a:t>
            </a:r>
            <a:r>
              <a:rPr lang="it-IT" sz="2600" dirty="0" smtClean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600" dirty="0" smtClean="0"/>
              <a:t>La misura della grandezza fisica è rappresentata da un valore numerico seguito dal simbolo dell’unità di misura scelta per misurarla</a:t>
            </a:r>
            <a:r>
              <a:rPr lang="it-IT" sz="2600" dirty="0" smtClean="0"/>
              <a:t>.</a:t>
            </a:r>
            <a:endParaRPr lang="it-IT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5979"/>
            <a:ext cx="9108504" cy="85725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948A54"/>
                </a:solidFill>
                <a:latin typeface="+mn-lt"/>
              </a:rPr>
              <a:t>Caratteristiche dell’esperimento scientifico</a:t>
            </a:r>
            <a:endParaRPr lang="it-IT" sz="3600" b="1" dirty="0">
              <a:solidFill>
                <a:srgbClr val="948A54"/>
              </a:solidFill>
              <a:latin typeface="+mn-lt"/>
            </a:endParaRPr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2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Sistema Internazionale di unità di misura</a:t>
            </a:r>
            <a:endParaRPr lang="it-IT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588" y="1059582"/>
            <a:ext cx="7416824" cy="374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dirty="0" smtClean="0"/>
              <a:t>Sistema di riferimento utilizzato in tutto il mondo. </a:t>
            </a:r>
            <a:r>
              <a:rPr lang="it-IT" sz="1800" dirty="0" smtClean="0"/>
              <a:t>Si </a:t>
            </a:r>
            <a:r>
              <a:rPr lang="it-IT" sz="1800" dirty="0" smtClean="0"/>
              <a:t>basa su sette </a:t>
            </a:r>
            <a:r>
              <a:rPr lang="it-IT" sz="1800" b="1" dirty="0" smtClean="0"/>
              <a:t>grandezze fondamentali </a:t>
            </a:r>
            <a:r>
              <a:rPr lang="it-IT" sz="1800" dirty="0" smtClean="0"/>
              <a:t>con le quali vengono definite le </a:t>
            </a:r>
            <a:r>
              <a:rPr lang="it-IT" sz="1800" b="1" dirty="0" smtClean="0"/>
              <a:t>grandezze </a:t>
            </a:r>
            <a:r>
              <a:rPr lang="it-IT" sz="1800" b="1" dirty="0" smtClean="0"/>
              <a:t>derivate</a:t>
            </a:r>
            <a:r>
              <a:rPr lang="it-IT" sz="1800" dirty="0" smtClean="0"/>
              <a:t>. Per </a:t>
            </a:r>
            <a:r>
              <a:rPr lang="it-IT" sz="1800" dirty="0" smtClean="0"/>
              <a:t>queste unità di misura sono stati definiti un nome, un simbolo e un valore.</a:t>
            </a:r>
          </a:p>
          <a:p>
            <a:pPr marL="0" indent="0" algn="ctr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smtClean="0"/>
              <a:t>Per tutte le unità di misura esistono multipli e sottomultipli.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smtClean="0"/>
              <a:t>I </a:t>
            </a:r>
            <a:r>
              <a:rPr lang="it-IT" sz="1800" b="1" dirty="0" smtClean="0"/>
              <a:t>multipli</a:t>
            </a:r>
            <a:r>
              <a:rPr lang="it-IT" sz="1800" dirty="0" smtClean="0"/>
              <a:t> si utilizzano per misure di grandezze «grandi».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 smtClean="0"/>
              <a:t>I </a:t>
            </a:r>
            <a:r>
              <a:rPr lang="it-IT" sz="1800" b="1" dirty="0" smtClean="0"/>
              <a:t>sottomultipli</a:t>
            </a:r>
            <a:r>
              <a:rPr lang="it-IT" sz="1800" dirty="0" smtClean="0"/>
              <a:t> si utilizzano per misure di grandezze «piccole».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tabell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3764" r="1527" b="3345"/>
          <a:stretch/>
        </p:blipFill>
        <p:spPr>
          <a:xfrm>
            <a:off x="1889900" y="2063230"/>
            <a:ext cx="5364201" cy="18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grafico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6" r="-5137"/>
          <a:stretch/>
        </p:blipFill>
        <p:spPr>
          <a:xfrm>
            <a:off x="762001" y="4065718"/>
            <a:ext cx="2422768" cy="882296"/>
          </a:xfrm>
          <a:prstGeom prst="rect">
            <a:avLst/>
          </a:prstGeom>
          <a:ln>
            <a:solidFill>
              <a:srgbClr val="948A54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948A54"/>
                </a:solidFill>
                <a:latin typeface="+mn-lt"/>
              </a:rPr>
              <a:t>Rappresentazioni grafiche</a:t>
            </a:r>
            <a:endParaRPr lang="it-IT" sz="3600" b="1" dirty="0">
              <a:solidFill>
                <a:srgbClr val="948A54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9912" y="1059582"/>
            <a:ext cx="4968552" cy="3600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dirty="0" smtClean="0"/>
              <a:t>I dati raccolti durante gli esperimenti possono essere organizzati in modo visivo usando le </a:t>
            </a:r>
            <a:r>
              <a:rPr lang="it-IT" sz="1800" b="1" dirty="0" smtClean="0"/>
              <a:t>rappresentazioni grafiche</a:t>
            </a:r>
            <a:r>
              <a:rPr lang="it-IT" sz="1800" dirty="0" smtClean="0"/>
              <a:t>.</a:t>
            </a:r>
          </a:p>
          <a:p>
            <a:pPr marL="234000" indent="-234000">
              <a:spcBef>
                <a:spcPts val="0"/>
              </a:spcBef>
            </a:pPr>
            <a:r>
              <a:rPr lang="it-IT" sz="1800" b="1" dirty="0" smtClean="0"/>
              <a:t>Istogramma</a:t>
            </a:r>
            <a:r>
              <a:rPr lang="it-IT" sz="1800" dirty="0" smtClean="0"/>
              <a:t>: confronta grandezze diverse che vengono rappresentate da colonnine colorate.</a:t>
            </a:r>
          </a:p>
          <a:p>
            <a:pPr marL="234000" indent="-234000">
              <a:spcBef>
                <a:spcPts val="0"/>
              </a:spcBef>
            </a:pPr>
            <a:r>
              <a:rPr lang="it-IT" sz="1800" b="1" dirty="0" smtClean="0"/>
              <a:t>Ideogramma</a:t>
            </a:r>
            <a:r>
              <a:rPr lang="it-IT" sz="1800" dirty="0" smtClean="0"/>
              <a:t>: utilizza disegni al posto delle colonnine colorate. </a:t>
            </a:r>
          </a:p>
          <a:p>
            <a:pPr marL="234000" indent="-234000">
              <a:spcBef>
                <a:spcPts val="0"/>
              </a:spcBef>
            </a:pPr>
            <a:r>
              <a:rPr lang="it-IT" sz="1800" b="1" dirty="0" smtClean="0"/>
              <a:t>Areogramma</a:t>
            </a:r>
            <a:r>
              <a:rPr lang="it-IT" sz="1800" dirty="0" smtClean="0"/>
              <a:t> o </a:t>
            </a:r>
            <a:r>
              <a:rPr lang="it-IT" sz="1800" b="1" dirty="0" smtClean="0"/>
              <a:t>diagramma a torta</a:t>
            </a:r>
            <a:r>
              <a:rPr lang="it-IT" sz="1800" dirty="0"/>
              <a:t>:</a:t>
            </a:r>
            <a:r>
              <a:rPr lang="it-IT" sz="1800" dirty="0" smtClean="0"/>
              <a:t> l’ampiezza di ogni fetta è proporzionale alla grandezza dei valori rappresentati. </a:t>
            </a:r>
          </a:p>
          <a:p>
            <a:pPr marL="234000" indent="-234000">
              <a:spcBef>
                <a:spcPts val="0"/>
              </a:spcBef>
            </a:pPr>
            <a:r>
              <a:rPr lang="it-IT" sz="1800" b="1" dirty="0" smtClean="0"/>
              <a:t>Diagramma</a:t>
            </a:r>
            <a:r>
              <a:rPr lang="it-IT" sz="1800" dirty="0" smtClean="0"/>
              <a:t> </a:t>
            </a:r>
            <a:r>
              <a:rPr lang="it-IT" sz="1800" b="1" dirty="0" smtClean="0"/>
              <a:t>cartesiano</a:t>
            </a:r>
            <a:r>
              <a:rPr lang="it-IT" sz="1800" dirty="0" smtClean="0"/>
              <a:t>: rappresenta la variazione di una grandezza rispetto a un’altra</a:t>
            </a:r>
            <a:r>
              <a:rPr lang="it-IT" sz="1800" dirty="0" smtClean="0"/>
              <a:t>.</a:t>
            </a:r>
            <a:endParaRPr lang="it-IT" sz="18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47" descr="logo LATTES OK n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stogram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1876922" cy="1273340"/>
          </a:xfrm>
          <a:prstGeom prst="rect">
            <a:avLst/>
          </a:prstGeom>
          <a:ln>
            <a:solidFill>
              <a:srgbClr val="948A54"/>
            </a:solidFill>
          </a:ln>
        </p:spPr>
      </p:pic>
      <p:pic>
        <p:nvPicPr>
          <p:cNvPr id="6" name="Immagine 5" descr="ideoigram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7836"/>
            <a:ext cx="2094874" cy="1128010"/>
          </a:xfrm>
          <a:prstGeom prst="rect">
            <a:avLst/>
          </a:prstGeom>
          <a:ln w="12700" cmpd="sng">
            <a:solidFill>
              <a:srgbClr val="948A54"/>
            </a:solidFill>
          </a:ln>
        </p:spPr>
      </p:pic>
      <p:pic>
        <p:nvPicPr>
          <p:cNvPr id="7" name="Immagine 6" descr="torta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7" r="-6023"/>
          <a:stretch/>
        </p:blipFill>
        <p:spPr>
          <a:xfrm>
            <a:off x="1636093" y="3237952"/>
            <a:ext cx="1927795" cy="845966"/>
          </a:xfrm>
          <a:prstGeom prst="rect">
            <a:avLst/>
          </a:prstGeom>
          <a:solidFill>
            <a:schemeClr val="bg1"/>
          </a:solidFill>
          <a:ln>
            <a:solidFill>
              <a:srgbClr val="948A54"/>
            </a:solidFill>
          </a:ln>
        </p:spPr>
      </p:pic>
      <p:sp>
        <p:nvSpPr>
          <p:cNvPr id="16" name="Rettangolo 15"/>
          <p:cNvSpPr/>
          <p:nvPr/>
        </p:nvSpPr>
        <p:spPr>
          <a:xfrm>
            <a:off x="323528" y="987574"/>
            <a:ext cx="108120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/>
              <a:t>Istogramma</a:t>
            </a:r>
            <a:endParaRPr lang="it-IT" sz="1400" dirty="0"/>
          </a:p>
        </p:txBody>
      </p:sp>
      <p:sp>
        <p:nvSpPr>
          <p:cNvPr id="17" name="Rettangolo 16"/>
          <p:cNvSpPr/>
          <p:nvPr/>
        </p:nvSpPr>
        <p:spPr>
          <a:xfrm>
            <a:off x="1979712" y="2715766"/>
            <a:ext cx="113406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/>
              <a:t>Ideogramma</a:t>
            </a:r>
            <a:endParaRPr lang="it-IT" sz="1400" dirty="0"/>
          </a:p>
        </p:txBody>
      </p:sp>
      <p:sp>
        <p:nvSpPr>
          <p:cNvPr id="18" name="Rettangolo 17"/>
          <p:cNvSpPr/>
          <p:nvPr/>
        </p:nvSpPr>
        <p:spPr>
          <a:xfrm>
            <a:off x="579638" y="3579862"/>
            <a:ext cx="115212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smtClean="0"/>
              <a:t>Areogramma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>
          <a:xfrm>
            <a:off x="3131840" y="4568229"/>
            <a:ext cx="2016224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smtClean="0"/>
              <a:t>Diagramma cartesiano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52452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368</Words>
  <Application>Microsoft Macintosh PowerPoint</Application>
  <PresentationFormat>Presentazione su schermo (16:9)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La scienza  e il metodo  scientifico</vt:lpstr>
      <vt:lpstr>La scienza</vt:lpstr>
      <vt:lpstr>Il metodo scientifico</vt:lpstr>
      <vt:lpstr>Caratteristiche dell’esperimento scientifico</vt:lpstr>
      <vt:lpstr>Sistema Internazionale di unità di misura</vt:lpstr>
      <vt:lpstr>Rappresentazioni grafiche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scienza e il metodo scientifico</dc:title>
  <dc:creator>Elisa Favro</dc:creator>
  <cp:lastModifiedBy>Elena De Bernardin</cp:lastModifiedBy>
  <cp:revision>37</cp:revision>
  <dcterms:created xsi:type="dcterms:W3CDTF">2020-03-18T14:45:50Z</dcterms:created>
  <dcterms:modified xsi:type="dcterms:W3CDTF">2020-03-23T14:49:03Z</dcterms:modified>
</cp:coreProperties>
</file>